
<file path=[Content_Types].xml><?xml version="1.0" encoding="utf-8"?>
<Types xmlns="http://schemas.openxmlformats.org/package/2006/content-types">
  <Default Extension="tmp" ContentType="image/png"/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69" r:id="rId2"/>
    <p:sldId id="270" r:id="rId3"/>
    <p:sldId id="271" r:id="rId4"/>
    <p:sldId id="273" r:id="rId5"/>
    <p:sldId id="277" r:id="rId6"/>
    <p:sldId id="278" r:id="rId7"/>
    <p:sldId id="274" r:id="rId8"/>
    <p:sldId id="279" r:id="rId9"/>
    <p:sldId id="280" r:id="rId10"/>
    <p:sldId id="276" r:id="rId11"/>
    <p:sldId id="275" r:id="rId12"/>
    <p:sldId id="284" r:id="rId13"/>
    <p:sldId id="285" r:id="rId14"/>
    <p:sldId id="286" r:id="rId15"/>
    <p:sldId id="287" r:id="rId16"/>
    <p:sldId id="288" r:id="rId17"/>
    <p:sldId id="272" r:id="rId18"/>
    <p:sldId id="282" r:id="rId19"/>
    <p:sldId id="281" r:id="rId20"/>
    <p:sldId id="283" r:id="rId21"/>
  </p:sldIdLst>
  <p:sldSz cx="12188825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562" y="72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2820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94D41D-66AA-4F60-98FD-51086B4739B8}" type="datetime2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2018年6月26日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446DCAE-1661-43FF-8A44-43DAFDC1FD90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mp>
</file>

<file path=ppt/media/image2.JPG>
</file>

<file path=ppt/media/image3.JPG>
</file>

<file path=ppt/media/image4.png>
</file>

<file path=ppt/media/image5.jpg>
</file>

<file path=ppt/media/image6.png>
</file>

<file path=ppt/media/image7.tmp>
</file>

<file path=ppt/media/image8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D16EB03-B100-4CF3-AB0E-1B9500B4FBF7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9C971FF-EF28-4195-A575-329446EFAA55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9C971FF-EF28-4195-A575-329446EFAA55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0864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插入所在国家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地区的地图。</a:t>
            </a:r>
          </a:p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1524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插入所在国家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地区其中一个地理特征的图片。</a:t>
            </a:r>
          </a:p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en-US" altLang="zh-CN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2792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插入能说明所在国家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地区季节的图片。</a:t>
            </a:r>
          </a:p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en-US" altLang="zh-CN" smtClean="0"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9894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插入能说明所在国家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地区季节的图片。</a:t>
            </a:r>
          </a:p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en-US" altLang="zh-CN" smtClean="0"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089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插入能说明所在国家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地区季节的图片。</a:t>
            </a:r>
          </a:p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9C971FF-EF28-4195-A575-329446EFAA55}" type="slidenum">
              <a:rPr lang="en-US" altLang="zh-CN" smtClean="0"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6608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9C971FF-EF28-4195-A575-329446EFAA55}" type="slidenum">
              <a:rPr lang="en-US" altLang="zh-CN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210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6"/>
          <p:cNvSpPr>
            <a:spLocks noEditPoints="1"/>
          </p:cNvSpPr>
          <p:nvPr/>
        </p:nvSpPr>
        <p:spPr bwMode="auto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zh-CN" altLang="en-US" noProof="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 rtlCol="0">
            <a:normAutofit/>
          </a:bodyPr>
          <a:lstStyle>
            <a:lvl1pPr>
              <a:defRPr sz="4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单击以编辑母版副标题样式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CC63A54-496C-4115-A93D-E54AE5A2D31B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36C87F6-986D-49E6-AF40-1B3A1EE8064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2367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07DEAE-4D2C-4829-AFA1-3CFA9E597CD9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745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217E86-CE5F-429D-BBE9-02FFE8A85D15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3921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6937105-679A-437D-9743-7E1166072077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7015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rtlCol="0" anchor="b">
            <a:normAutofit/>
          </a:bodyPr>
          <a:lstStyle>
            <a:lvl1pPr algn="l">
              <a:defRPr sz="4400" b="0" cap="all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rtlCol="0"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A841C5C-6A74-466B-8B48-8358BA927BE5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3362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C70C17C-8FD2-4D4E-8BA1-90F5650841AD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3045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947DF3F-E2E7-466F-9048-024BAEA3A2B9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1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0C021AD-082C-4629-8AE1-E218DBCCB10C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390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B64F488-15A5-49DB-A55C-BA5523D30F63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36C87F6-986D-49E6-AF40-1B3A1EE8064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52978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​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rtlCol="0" anchor="b">
            <a:noAutofit/>
          </a:bodyPr>
          <a:lstStyle>
            <a:lvl1pPr algn="l">
              <a:defRPr sz="40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 rtlCol="0"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2CD3DD3A-0604-4457-860E-A77BC1832A1D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36C87F6-986D-49E6-AF40-1B3A1EE8064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198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​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rtlCol="0" anchor="b">
            <a:noAutofit/>
          </a:bodyPr>
          <a:lstStyle>
            <a:lvl1pPr algn="l">
              <a:defRPr sz="40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 rtlCol="0">
            <a:normAutofit/>
          </a:bodyPr>
          <a:lstStyle>
            <a:lvl1pPr marL="0" indent="0" algn="ctr"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15D30C6-259F-4EEA-8CE8-244F5D69A752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36C87F6-986D-49E6-AF40-1B3A1EE8064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294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​ 7"/>
          <p:cNvSpPr/>
          <p:nvPr userDrawn="1"/>
        </p:nvSpPr>
        <p:spPr bwMode="ltGray">
          <a:xfrm>
            <a:off x="146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zh-CN" altLang="en-US" sz="2400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09C4553-FE19-4E0B-8FB8-4E25D0E56DDC}" type="datetime2">
              <a:rPr lang="zh-CN" altLang="en-US" smtClean="0"/>
              <a:pPr/>
              <a:t>2018年6月26日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36C87F6-986D-49E6-AF40-1B3A1EE8064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3171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1">
              <a:lumMod val="5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74520" indent="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mp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mp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05156" y="2564904"/>
            <a:ext cx="9753600" cy="1519808"/>
          </a:xfrm>
        </p:spPr>
        <p:txBody>
          <a:bodyPr rtlCol="0">
            <a:normAutofit/>
          </a:bodyPr>
          <a:lstStyle/>
          <a:p>
            <a:pPr algn="ctr" rtl="0"/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测量实习全生命周期支持系统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同济大学测绘与地理信息学院</a:t>
            </a:r>
            <a:endParaRPr lang="zh-CN" alt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061964" y="4365104"/>
            <a:ext cx="7848600" cy="1440160"/>
          </a:xfrm>
        </p:spPr>
        <p:txBody>
          <a:bodyPr rtlCol="0">
            <a:normAutofit lnSpcReduction="10000"/>
          </a:bodyPr>
          <a:lstStyle/>
          <a:p>
            <a:pPr algn="ctr" rtl="0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1551126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余周炜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rtl="0"/>
            <a:r>
              <a:rPr lang="en-US" altLang="zh-CN" dirty="0">
                <a:sym typeface="Arial" panose="020B0604020202020204" pitchFamily="34" charset="0"/>
              </a:rPr>
              <a:t>1551140 </a:t>
            </a:r>
            <a:r>
              <a:rPr lang="zh-CN" altLang="en-US" dirty="0">
                <a:sym typeface="Arial" panose="020B0604020202020204" pitchFamily="34" charset="0"/>
              </a:rPr>
              <a:t>王雪辰</a:t>
            </a:r>
            <a:endParaRPr lang="en-US" altLang="zh-CN" dirty="0">
              <a:sym typeface="Arial" panose="020B0604020202020204" pitchFamily="34" charset="0"/>
            </a:endParaRPr>
          </a:p>
          <a:p>
            <a:pPr algn="ctr" rtl="0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1551128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江子宇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rtl="0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rtl="0"/>
            <a:r>
              <a:rPr lang="zh-CN" altLang="en-US" dirty="0">
                <a:sym typeface="Arial" panose="020B0604020202020204" pitchFamily="34" charset="0"/>
              </a:rPr>
              <a:t>指导老师：刘世杰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0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909836" y="332656"/>
            <a:ext cx="5832648" cy="432048"/>
          </a:xfrm>
        </p:spPr>
        <p:txBody>
          <a:bodyPr/>
          <a:lstStyle/>
          <a:p>
            <a:r>
              <a:rPr lang="zh-CN" altLang="en-US" dirty="0"/>
              <a:t>视频演示</a:t>
            </a: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E5C5A56B-C4FE-49AF-AECC-E2EEECE159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942" y="765935"/>
            <a:ext cx="10846939" cy="581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2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三、等高线生成系统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33278" y="1828800"/>
            <a:ext cx="9397637" cy="4343400"/>
          </a:xfrm>
        </p:spPr>
        <p:txBody>
          <a:bodyPr/>
          <a:lstStyle/>
          <a:p>
            <a:pPr marL="45720" indent="0">
              <a:buNone/>
            </a:pPr>
            <a:r>
              <a:rPr lang="zh-CN" altLang="en-US" dirty="0"/>
              <a:t>等高线生成系统实现了如下特色功能 </a:t>
            </a:r>
            <a:endParaRPr lang="en-US" altLang="zh-CN" dirty="0"/>
          </a:p>
          <a:p>
            <a:pPr marL="45720" indent="0">
              <a:buNone/>
            </a:pPr>
            <a:r>
              <a:rPr lang="en-US" altLang="zh-CN" dirty="0"/>
              <a:t>1. </a:t>
            </a:r>
            <a:r>
              <a:rPr lang="zh-CN" altLang="en-US" dirty="0"/>
              <a:t>读取初始</a:t>
            </a:r>
            <a:r>
              <a:rPr lang="en-US" altLang="zh-CN" dirty="0"/>
              <a:t>.</a:t>
            </a:r>
            <a:r>
              <a:rPr lang="en-US" altLang="zh-CN" dirty="0" err="1"/>
              <a:t>pnt</a:t>
            </a:r>
            <a:r>
              <a:rPr lang="zh-CN" altLang="en-US" dirty="0"/>
              <a:t>文件</a:t>
            </a:r>
            <a:r>
              <a:rPr lang="en-US" altLang="zh-CN" dirty="0"/>
              <a:t> </a:t>
            </a:r>
          </a:p>
          <a:p>
            <a:pPr marL="4572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建立</a:t>
            </a:r>
            <a:r>
              <a:rPr lang="en-US" altLang="zh-CN" dirty="0"/>
              <a:t>TIN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" indent="0">
              <a:buNone/>
            </a:pPr>
            <a:r>
              <a:rPr lang="en-US" altLang="zh-CN" dirty="0"/>
              <a:t>3. </a:t>
            </a:r>
            <a:r>
              <a:rPr lang="zh-CN" altLang="en-US" dirty="0"/>
              <a:t>生成等高线</a:t>
            </a:r>
            <a:endParaRPr lang="en-US" altLang="zh-CN" dirty="0"/>
          </a:p>
          <a:p>
            <a:pPr marL="4572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测区面积估算</a:t>
            </a:r>
          </a:p>
        </p:txBody>
      </p:sp>
    </p:spTree>
    <p:extLst>
      <p:ext uri="{BB962C8B-B14F-4D97-AF65-F5344CB8AC3E}">
        <p14:creationId xmlns:p14="http://schemas.microsoft.com/office/powerpoint/2010/main" val="41024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读取初始</a:t>
            </a:r>
            <a:r>
              <a:rPr lang="en-US" altLang="zh-CN" dirty="0"/>
              <a:t>.PNT</a:t>
            </a:r>
            <a:r>
              <a:rPr lang="zh-CN" altLang="en-US" dirty="0"/>
              <a:t>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zh-CN" altLang="en-US" sz="6400" dirty="0"/>
              <a:t>目的：将</a:t>
            </a:r>
            <a:r>
              <a:rPr lang="en-US" altLang="zh-CN" sz="6400" dirty="0"/>
              <a:t>.</a:t>
            </a:r>
            <a:r>
              <a:rPr lang="en-US" altLang="zh-CN" sz="6400" dirty="0" err="1"/>
              <a:t>pnt</a:t>
            </a:r>
            <a:r>
              <a:rPr lang="zh-CN" altLang="en-US" sz="6400" dirty="0"/>
              <a:t>文件中的数据转为</a:t>
            </a:r>
            <a:r>
              <a:rPr lang="en-US" altLang="zh-CN" sz="6400" dirty="0"/>
              <a:t>.</a:t>
            </a:r>
            <a:r>
              <a:rPr lang="en-US" altLang="zh-CN" sz="6400" dirty="0" err="1"/>
              <a:t>shp</a:t>
            </a:r>
            <a:r>
              <a:rPr lang="zh-CN" altLang="en-US" sz="6400" dirty="0"/>
              <a:t>文件数据存储</a:t>
            </a:r>
            <a:endParaRPr lang="en-US" altLang="zh-CN" sz="6400" dirty="0"/>
          </a:p>
          <a:p>
            <a:pPr marL="45720" indent="0">
              <a:buNone/>
            </a:pPr>
            <a:endParaRPr lang="en-US" altLang="zh-CN" sz="6400" dirty="0"/>
          </a:p>
          <a:p>
            <a:r>
              <a:rPr lang="zh-CN" altLang="en-US" sz="6400" dirty="0"/>
              <a:t>结构体：     </a:t>
            </a:r>
            <a:r>
              <a:rPr lang="en-US" altLang="zh-CN" sz="6400" dirty="0" err="1"/>
              <a:t>struct</a:t>
            </a:r>
            <a:r>
              <a:rPr lang="en-US" altLang="zh-CN" sz="6400" dirty="0"/>
              <a:t> Point3D</a:t>
            </a:r>
          </a:p>
          <a:p>
            <a:pPr marL="45720" indent="0">
              <a:buNone/>
            </a:pPr>
            <a:r>
              <a:rPr lang="zh-CN" altLang="en-US" sz="6400" dirty="0"/>
              <a:t>              </a:t>
            </a:r>
            <a:r>
              <a:rPr lang="en-US" altLang="zh-CN" sz="6400" dirty="0"/>
              <a:t>{</a:t>
            </a:r>
          </a:p>
          <a:p>
            <a:pPr marL="45720" indent="0">
              <a:buNone/>
            </a:pPr>
            <a:r>
              <a:rPr lang="en-US" altLang="zh-CN" sz="6400" dirty="0"/>
              <a:t>                     public string ID;</a:t>
            </a:r>
          </a:p>
          <a:p>
            <a:pPr marL="45720" indent="0">
              <a:buNone/>
            </a:pPr>
            <a:r>
              <a:rPr lang="en-US" altLang="zh-CN" sz="6400" dirty="0"/>
              <a:t>                     public double X;</a:t>
            </a:r>
          </a:p>
          <a:p>
            <a:pPr marL="45720" indent="0">
              <a:buNone/>
            </a:pPr>
            <a:r>
              <a:rPr lang="en-US" altLang="zh-CN" sz="6400" dirty="0"/>
              <a:t>                     public double Y;</a:t>
            </a:r>
          </a:p>
          <a:p>
            <a:pPr marL="45720" indent="0">
              <a:buNone/>
            </a:pPr>
            <a:r>
              <a:rPr lang="en-US" altLang="zh-CN" sz="6400" dirty="0"/>
              <a:t>                     public double Z;</a:t>
            </a:r>
          </a:p>
          <a:p>
            <a:pPr marL="45720" indent="0">
              <a:buNone/>
            </a:pPr>
            <a:r>
              <a:rPr lang="zh-CN" altLang="en-US" sz="6400" dirty="0"/>
              <a:t>               </a:t>
            </a:r>
            <a:r>
              <a:rPr lang="en-US" altLang="zh-CN" sz="6400" dirty="0"/>
              <a:t>}</a:t>
            </a:r>
          </a:p>
          <a:p>
            <a:r>
              <a:rPr lang="zh-CN" altLang="en-US" sz="6400" dirty="0"/>
              <a:t>主要接口：</a:t>
            </a:r>
            <a:r>
              <a:rPr lang="en-US" altLang="zh-CN" sz="6400" dirty="0" err="1"/>
              <a:t>IWorkspaceFactory</a:t>
            </a:r>
            <a:r>
              <a:rPr lang="en-US" altLang="zh-CN" sz="6400" dirty="0"/>
              <a:t> ,</a:t>
            </a:r>
            <a:r>
              <a:rPr lang="en-US" altLang="zh-CN" sz="6400" dirty="0" err="1"/>
              <a:t>IFeatureWorkspace,IFeatureClass</a:t>
            </a:r>
            <a:r>
              <a:rPr lang="en-US" altLang="zh-CN" sz="6400" dirty="0"/>
              <a:t>, </a:t>
            </a:r>
            <a:r>
              <a:rPr lang="en-US" altLang="zh-CN" sz="6400" dirty="0" err="1"/>
              <a:t>IFeatureCursor,IField,IFieldEdit</a:t>
            </a:r>
            <a:endParaRPr lang="en-US" altLang="zh-CN" sz="6400" dirty="0"/>
          </a:p>
          <a:p>
            <a:pPr marL="45720" indent="0">
              <a:buNone/>
            </a:pPr>
            <a:endParaRPr lang="en-US" altLang="zh-CN" sz="6400" dirty="0"/>
          </a:p>
          <a:p>
            <a:pPr marL="45720" indent="0">
              <a:buNone/>
            </a:pPr>
            <a:endParaRPr lang="en-US" altLang="zh-CN" dirty="0"/>
          </a:p>
          <a:p>
            <a:pPr marL="45720" indent="0">
              <a:buNone/>
            </a:pPr>
            <a:r>
              <a:rPr lang="en-US" altLang="zh-CN" dirty="0"/>
              <a:t>        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212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读取初始</a:t>
            </a:r>
            <a:r>
              <a:rPr lang="en-US" altLang="zh-CN" dirty="0"/>
              <a:t>.PNT</a:t>
            </a:r>
            <a:r>
              <a:rPr lang="zh-CN" altLang="en-US" dirty="0"/>
              <a:t>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</a:t>
            </a:r>
            <a:endParaRPr lang="en-US" altLang="zh-CN" dirty="0"/>
          </a:p>
          <a:p>
            <a:r>
              <a:rPr lang="en-US" altLang="zh-CN" sz="2000" dirty="0"/>
              <a:t>        private List&lt;Point3D&gt; </a:t>
            </a:r>
            <a:r>
              <a:rPr lang="en-US" altLang="zh-CN" sz="2000" dirty="0" err="1"/>
              <a:t>Read_ContourLineFile</a:t>
            </a:r>
            <a:r>
              <a:rPr lang="en-US" altLang="zh-CN" sz="2000" dirty="0"/>
              <a:t>(string </a:t>
            </a:r>
            <a:r>
              <a:rPr lang="en-US" altLang="zh-CN" sz="2000" dirty="0" err="1"/>
              <a:t>FileName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        private </a:t>
            </a:r>
            <a:r>
              <a:rPr lang="en-US" altLang="zh-CN" sz="2000" dirty="0" err="1"/>
              <a:t>IFields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CreateShapeFields</a:t>
            </a:r>
            <a:r>
              <a:rPr lang="en-US" altLang="zh-CN" sz="2000" dirty="0"/>
              <a:t>(</a:t>
            </a:r>
            <a:r>
              <a:rPr lang="en-US" altLang="zh-CN" sz="2000" dirty="0" err="1"/>
              <a:t>esriGeometryType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p_esriGeotype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private </a:t>
            </a:r>
            <a:r>
              <a:rPr lang="en-US" altLang="zh-CN" sz="2000" dirty="0" err="1"/>
              <a:t>IFeatureLayer</a:t>
            </a:r>
            <a:r>
              <a:rPr lang="en-US" altLang="zh-CN" sz="2000" dirty="0"/>
              <a:t> </a:t>
            </a:r>
            <a:r>
              <a:rPr lang="en-US" altLang="zh-CN" sz="2000" dirty="0" err="1"/>
              <a:t>CreateSHP_Point</a:t>
            </a:r>
            <a:r>
              <a:rPr lang="en-US" altLang="zh-CN" sz="2000" dirty="0"/>
              <a:t>(List&lt;Point3D&gt; </a:t>
            </a:r>
            <a:r>
              <a:rPr lang="en-US" altLang="zh-CN" sz="2000" dirty="0" err="1"/>
              <a:t>PointList</a:t>
            </a:r>
            <a:r>
              <a:rPr lang="en-US" altLang="zh-CN" sz="2000" dirty="0"/>
              <a:t>, string </a:t>
            </a:r>
            <a:r>
              <a:rPr lang="en-US" altLang="zh-CN" sz="2000" dirty="0" err="1"/>
              <a:t>FileFullPath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private void </a:t>
            </a:r>
            <a:r>
              <a:rPr lang="en-US" altLang="zh-CN" sz="2000" dirty="0" err="1"/>
              <a:t>Complete_PropertyTable</a:t>
            </a:r>
            <a:r>
              <a:rPr lang="en-US" altLang="zh-CN" sz="2000" dirty="0"/>
              <a:t>(ref </a:t>
            </a:r>
            <a:r>
              <a:rPr lang="en-US" altLang="zh-CN" sz="2000" dirty="0" err="1"/>
              <a:t>IFeatureClass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pFeatureClass,List</a:t>
            </a:r>
            <a:r>
              <a:rPr lang="en-US" altLang="zh-CN" sz="2000" dirty="0"/>
              <a:t>&lt;Point3D&gt; </a:t>
            </a:r>
            <a:r>
              <a:rPr lang="en-US" altLang="zh-CN" sz="2000" dirty="0" err="1"/>
              <a:t>PointList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private void </a:t>
            </a:r>
            <a:r>
              <a:rPr lang="en-US" altLang="zh-CN" sz="2000" dirty="0" err="1"/>
              <a:t>Display_PropertyTable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IFeatureLayer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pFeatureLayer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private void </a:t>
            </a:r>
            <a:r>
              <a:rPr lang="zh-CN" altLang="en-US" sz="2000" dirty="0"/>
              <a:t>原始测量文件</a:t>
            </a:r>
            <a:r>
              <a:rPr lang="en-US" altLang="zh-CN" sz="2000" dirty="0" err="1"/>
              <a:t>ToolStripMenuItem_Click</a:t>
            </a:r>
            <a:r>
              <a:rPr lang="en-US" altLang="zh-CN" sz="2000" dirty="0"/>
              <a:t>(object sender, </a:t>
            </a:r>
            <a:r>
              <a:rPr lang="en-US" altLang="zh-CN" sz="2000" dirty="0" err="1"/>
              <a:t>EventArgs</a:t>
            </a:r>
            <a:r>
              <a:rPr lang="en-US" altLang="zh-CN" sz="2000" dirty="0"/>
              <a:t> e)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929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建立</a:t>
            </a:r>
            <a:r>
              <a:rPr lang="en-US" altLang="zh-CN" dirty="0"/>
              <a:t>TIN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目的：根据高程数据建立</a:t>
            </a:r>
            <a:r>
              <a:rPr lang="en-US" altLang="zh-CN" dirty="0"/>
              <a:t>TIN</a:t>
            </a:r>
            <a:r>
              <a:rPr lang="zh-CN" altLang="en-US" dirty="0"/>
              <a:t>，并在</a:t>
            </a:r>
            <a:r>
              <a:rPr lang="en-US" altLang="zh-CN" dirty="0" err="1"/>
              <a:t>axSceneControl</a:t>
            </a:r>
            <a:r>
              <a:rPr lang="zh-CN" altLang="en-US" dirty="0"/>
              <a:t>中显示</a:t>
            </a:r>
            <a:endParaRPr lang="en-US" altLang="zh-CN" dirty="0"/>
          </a:p>
          <a:p>
            <a:r>
              <a:rPr lang="zh-CN" altLang="en-US" dirty="0"/>
              <a:t>主要接口：</a:t>
            </a:r>
            <a:r>
              <a:rPr lang="en-US" altLang="zh-CN" dirty="0" err="1"/>
              <a:t>IWorkspaceFactory</a:t>
            </a:r>
            <a:r>
              <a:rPr lang="en-US" altLang="zh-CN" dirty="0"/>
              <a:t> ,</a:t>
            </a:r>
            <a:r>
              <a:rPr lang="en-US" altLang="zh-CN" dirty="0" err="1"/>
              <a:t>IFeatureWorkspace,ITin,ITinEdit</a:t>
            </a:r>
            <a:endParaRPr lang="en-US" altLang="zh-CN" dirty="0"/>
          </a:p>
          <a:p>
            <a:r>
              <a:rPr lang="zh-CN" altLang="en-US" dirty="0"/>
              <a:t>函数：</a:t>
            </a:r>
            <a:endParaRPr lang="en-US" altLang="zh-CN" dirty="0"/>
          </a:p>
          <a:p>
            <a:r>
              <a:rPr lang="en-US" altLang="zh-CN" dirty="0"/>
              <a:t>        private </a:t>
            </a:r>
            <a:r>
              <a:rPr lang="en-US" altLang="zh-CN" dirty="0" err="1"/>
              <a:t>ITin</a:t>
            </a:r>
            <a:r>
              <a:rPr lang="en-US" altLang="zh-CN" dirty="0"/>
              <a:t> </a:t>
            </a:r>
            <a:r>
              <a:rPr lang="en-US" altLang="zh-CN" dirty="0" err="1"/>
              <a:t>Create_TIN</a:t>
            </a:r>
            <a:r>
              <a:rPr lang="en-US" altLang="zh-CN" dirty="0"/>
              <a:t>(</a:t>
            </a:r>
            <a:r>
              <a:rPr lang="en-US" altLang="zh-CN" dirty="0" err="1"/>
              <a:t>IFeatureClass</a:t>
            </a:r>
            <a:r>
              <a:rPr lang="en-US" altLang="zh-CN" dirty="0"/>
              <a:t> </a:t>
            </a:r>
            <a:r>
              <a:rPr lang="en-US" altLang="zh-CN" dirty="0" err="1"/>
              <a:t>pFeatureClass</a:t>
            </a:r>
            <a:r>
              <a:rPr lang="en-US" altLang="zh-CN" dirty="0"/>
              <a:t>, </a:t>
            </a:r>
            <a:r>
              <a:rPr lang="en-US" altLang="zh-CN" dirty="0" err="1"/>
              <a:t>IField</a:t>
            </a:r>
            <a:r>
              <a:rPr lang="en-US" altLang="zh-CN" dirty="0"/>
              <a:t> </a:t>
            </a:r>
            <a:r>
              <a:rPr lang="en-US" altLang="zh-CN" dirty="0" err="1"/>
              <a:t>pField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private void </a:t>
            </a:r>
            <a:r>
              <a:rPr lang="zh-CN" altLang="en-US" dirty="0"/>
              <a:t>建立</a:t>
            </a:r>
            <a:r>
              <a:rPr lang="en-US" altLang="zh-CN" dirty="0" err="1"/>
              <a:t>TINToolStripMenuItem_Click</a:t>
            </a:r>
            <a:r>
              <a:rPr lang="en-US" altLang="zh-CN" dirty="0"/>
              <a:t>(object sender, </a:t>
            </a:r>
            <a:r>
              <a:rPr lang="en-US" altLang="zh-CN" dirty="0" err="1"/>
              <a:t>EventArgs</a:t>
            </a:r>
            <a:r>
              <a:rPr lang="en-US" altLang="zh-CN" dirty="0"/>
              <a:t> e)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558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生成等高线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目的：由</a:t>
            </a:r>
            <a:r>
              <a:rPr lang="en-US" altLang="zh-CN" dirty="0"/>
              <a:t>TIN</a:t>
            </a:r>
            <a:r>
              <a:rPr lang="zh-CN" altLang="en-US" dirty="0"/>
              <a:t>生成等高线</a:t>
            </a:r>
            <a:endParaRPr lang="en-US" altLang="zh-CN" dirty="0"/>
          </a:p>
          <a:p>
            <a:r>
              <a:rPr lang="zh-CN" altLang="en-US" dirty="0"/>
              <a:t>主要接口：</a:t>
            </a:r>
            <a:r>
              <a:rPr lang="en-US" altLang="zh-CN" dirty="0"/>
              <a:t> </a:t>
            </a:r>
            <a:r>
              <a:rPr lang="en-US" altLang="zh-CN" dirty="0" err="1"/>
              <a:t>IWorkspaceFactory</a:t>
            </a:r>
            <a:r>
              <a:rPr lang="en-US" altLang="zh-CN" dirty="0"/>
              <a:t> ,</a:t>
            </a:r>
            <a:r>
              <a:rPr lang="en-US" altLang="zh-CN" dirty="0" err="1"/>
              <a:t>IFeatureWorkspace,IFeatureClass</a:t>
            </a:r>
            <a:r>
              <a:rPr lang="en-US" altLang="zh-CN" dirty="0"/>
              <a:t>,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ITinSurface</a:t>
            </a:r>
            <a:endParaRPr lang="en-US" altLang="zh-CN" dirty="0"/>
          </a:p>
          <a:p>
            <a:r>
              <a:rPr lang="zh-CN" altLang="en-US" dirty="0"/>
              <a:t>函数：</a:t>
            </a:r>
            <a:endParaRPr lang="en-US" altLang="zh-CN" dirty="0"/>
          </a:p>
          <a:p>
            <a:r>
              <a:rPr lang="en-US" altLang="zh-CN" dirty="0"/>
              <a:t>private </a:t>
            </a:r>
            <a:r>
              <a:rPr lang="en-US" altLang="zh-CN" dirty="0" err="1"/>
              <a:t>IFeatureClass</a:t>
            </a:r>
            <a:r>
              <a:rPr lang="en-US" altLang="zh-CN" dirty="0"/>
              <a:t> </a:t>
            </a:r>
            <a:r>
              <a:rPr lang="en-US" altLang="zh-CN" dirty="0" err="1"/>
              <a:t>Create_ContourLine</a:t>
            </a:r>
            <a:r>
              <a:rPr lang="en-US" altLang="zh-CN" dirty="0"/>
              <a:t>(</a:t>
            </a:r>
            <a:r>
              <a:rPr lang="en-US" altLang="zh-CN" dirty="0" err="1"/>
              <a:t>ITin</a:t>
            </a:r>
            <a:r>
              <a:rPr lang="en-US" altLang="zh-CN" dirty="0"/>
              <a:t> </a:t>
            </a:r>
            <a:r>
              <a:rPr lang="en-US" altLang="zh-CN" dirty="0" err="1"/>
              <a:t>pTin,string</a:t>
            </a:r>
            <a:r>
              <a:rPr lang="en-US" altLang="zh-CN" dirty="0"/>
              <a:t> </a:t>
            </a:r>
            <a:r>
              <a:rPr lang="en-US" altLang="zh-CN" dirty="0" err="1"/>
              <a:t>WorkSpaceName,string</a:t>
            </a:r>
            <a:r>
              <a:rPr lang="en-US" altLang="zh-CN" dirty="0"/>
              <a:t> </a:t>
            </a:r>
            <a:r>
              <a:rPr lang="en-US" altLang="zh-CN" dirty="0" err="1"/>
              <a:t>FileName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private void </a:t>
            </a:r>
            <a:r>
              <a:rPr lang="zh-CN" altLang="en-US" dirty="0"/>
              <a:t>建立</a:t>
            </a:r>
            <a:r>
              <a:rPr lang="en-US" altLang="zh-CN" dirty="0" err="1"/>
              <a:t>TINToolStripMenuItem_Click</a:t>
            </a:r>
            <a:r>
              <a:rPr lang="en-US" altLang="zh-CN" dirty="0"/>
              <a:t>(object sender, </a:t>
            </a:r>
            <a:r>
              <a:rPr lang="en-US" altLang="zh-CN" dirty="0" err="1"/>
              <a:t>EventArgs</a:t>
            </a:r>
            <a:r>
              <a:rPr lang="en-US" altLang="zh-CN" dirty="0"/>
              <a:t> e)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270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估算测区面积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目的：通过对高程点建立凸包，计算大约的量测面积</a:t>
            </a:r>
            <a:endParaRPr lang="en-US" altLang="zh-CN" dirty="0"/>
          </a:p>
          <a:p>
            <a:r>
              <a:rPr lang="zh-CN" altLang="en-US" dirty="0"/>
              <a:t>主要接口：</a:t>
            </a:r>
            <a:r>
              <a:rPr lang="en-US" altLang="zh-CN" dirty="0"/>
              <a:t> </a:t>
            </a:r>
            <a:r>
              <a:rPr lang="en-US" altLang="zh-CN" dirty="0" err="1"/>
              <a:t>IWorkspaceFactory</a:t>
            </a:r>
            <a:r>
              <a:rPr lang="en-US" altLang="zh-CN" dirty="0"/>
              <a:t> ,</a:t>
            </a:r>
            <a:r>
              <a:rPr lang="en-US" altLang="zh-CN" dirty="0" err="1"/>
              <a:t>IFeatureWorkspace,IFeatureClass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 err="1"/>
              <a:t>ITopologicalOperator</a:t>
            </a:r>
            <a:r>
              <a:rPr lang="zh-CN" altLang="en-US" dirty="0"/>
              <a:t>，</a:t>
            </a:r>
            <a:r>
              <a:rPr lang="en-US" altLang="zh-CN" dirty="0" err="1"/>
              <a:t>IArea</a:t>
            </a:r>
            <a:endParaRPr lang="en-US" altLang="zh-CN" dirty="0"/>
          </a:p>
          <a:p>
            <a:r>
              <a:rPr lang="zh-CN" altLang="en-US" dirty="0"/>
              <a:t>函数：</a:t>
            </a:r>
            <a:endParaRPr lang="en-US" altLang="zh-CN" dirty="0"/>
          </a:p>
          <a:p>
            <a:r>
              <a:rPr lang="en-US" altLang="zh-CN" dirty="0"/>
              <a:t>private </a:t>
            </a:r>
            <a:r>
              <a:rPr lang="en-US" altLang="zh-CN" dirty="0" err="1"/>
              <a:t>IFeature</a:t>
            </a:r>
            <a:r>
              <a:rPr lang="en-US" altLang="zh-CN" dirty="0"/>
              <a:t> Convert_Point2MultiPoint(</a:t>
            </a:r>
            <a:r>
              <a:rPr lang="en-US" altLang="zh-CN" dirty="0" err="1"/>
              <a:t>IFeatureClass</a:t>
            </a:r>
            <a:r>
              <a:rPr lang="en-US" altLang="zh-CN" dirty="0"/>
              <a:t> </a:t>
            </a:r>
            <a:r>
              <a:rPr lang="en-US" altLang="zh-CN" dirty="0" err="1"/>
              <a:t>PointFeatureClass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private void </a:t>
            </a:r>
            <a:r>
              <a:rPr lang="zh-CN" altLang="en-US" dirty="0"/>
              <a:t>计算测区范围</a:t>
            </a:r>
            <a:r>
              <a:rPr lang="en-US" altLang="zh-CN" dirty="0" err="1"/>
              <a:t>ToolStripMenuItem_Click</a:t>
            </a:r>
            <a:r>
              <a:rPr lang="en-US" altLang="zh-CN" dirty="0"/>
              <a:t>(object sender, </a:t>
            </a:r>
            <a:r>
              <a:rPr lang="en-US" altLang="zh-CN" dirty="0" err="1"/>
              <a:t>EventArgs</a:t>
            </a:r>
            <a:r>
              <a:rPr lang="en-US" altLang="zh-CN" dirty="0"/>
              <a:t> e)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500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Arial" panose="020B0604020202020204" pitchFamily="34" charset="0"/>
              </a:rPr>
              <a:t>四、小组合作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1485900" y="1916832"/>
            <a:ext cx="5884910" cy="3263280"/>
          </a:xfrm>
        </p:spPr>
        <p:txBody>
          <a:bodyPr/>
          <a:lstStyle/>
          <a:p>
            <a:pPr marL="45720" indent="0">
              <a:buNone/>
            </a:pPr>
            <a:r>
              <a:rPr lang="zh-CN" altLang="en-US" sz="1800" dirty="0"/>
              <a:t>本小组的成员通过 </a:t>
            </a:r>
            <a:r>
              <a:rPr lang="en-US" altLang="zh-CN" sz="1800" dirty="0" err="1"/>
              <a:t>github</a:t>
            </a:r>
            <a:r>
              <a:rPr lang="en-US" altLang="zh-CN" sz="1800" dirty="0"/>
              <a:t> </a:t>
            </a:r>
            <a:r>
              <a:rPr lang="zh-CN" altLang="en-US" sz="1800" dirty="0"/>
              <a:t>进行合作及版本控制，方式是组长把程序推到 </a:t>
            </a:r>
            <a:r>
              <a:rPr lang="en-US" altLang="zh-CN" sz="1800" dirty="0" err="1"/>
              <a:t>github</a:t>
            </a:r>
            <a:r>
              <a:rPr lang="en-US" altLang="zh-CN" sz="1800" dirty="0"/>
              <a:t> </a:t>
            </a:r>
            <a:r>
              <a:rPr lang="zh-CN" altLang="en-US" sz="1800" dirty="0"/>
              <a:t>上，小组成员从组长的库中 </a:t>
            </a:r>
            <a:r>
              <a:rPr lang="en-US" altLang="zh-CN" sz="1800" dirty="0"/>
              <a:t>fork </a:t>
            </a:r>
            <a:r>
              <a:rPr lang="zh-CN" altLang="en-US" sz="1800" dirty="0"/>
              <a:t>到自己的库中，更改后组长提出拉取请求 </a:t>
            </a:r>
            <a:r>
              <a:rPr lang="en-US" altLang="zh-CN" sz="1800" dirty="0"/>
              <a:t>(pull request)</a:t>
            </a:r>
            <a:r>
              <a:rPr lang="zh-CN" altLang="en-US" sz="1800" dirty="0"/>
              <a:t>，组长审核后将该提交合并 </a:t>
            </a:r>
            <a:r>
              <a:rPr lang="en-US" altLang="zh-CN" sz="1800" dirty="0"/>
              <a:t>(merge) </a:t>
            </a:r>
            <a:r>
              <a:rPr lang="zh-CN" altLang="en-US" sz="1800" dirty="0"/>
              <a:t>到主分支。</a:t>
            </a:r>
            <a:endParaRPr lang="en-US" altLang="zh-CN" sz="1800" dirty="0"/>
          </a:p>
          <a:p>
            <a:pPr marL="45720" indent="0">
              <a:buNone/>
            </a:pPr>
            <a:r>
              <a:rPr lang="en-US" altLang="zh-CN" sz="1800" dirty="0" err="1"/>
              <a:t>Git</a:t>
            </a:r>
            <a:r>
              <a:rPr lang="en-US" altLang="zh-CN" sz="1800" dirty="0"/>
              <a:t> </a:t>
            </a:r>
            <a:r>
              <a:rPr lang="zh-CN" altLang="en-US" sz="1800" dirty="0"/>
              <a:t>版本控制系统中，将本地库叫 </a:t>
            </a:r>
            <a:r>
              <a:rPr lang="en-US" altLang="zh-CN" sz="1800" dirty="0"/>
              <a:t>master</a:t>
            </a:r>
            <a:r>
              <a:rPr lang="zh-CN" altLang="en-US" sz="1800" dirty="0"/>
              <a:t>（主分支），将远程库叫 </a:t>
            </a:r>
            <a:r>
              <a:rPr lang="en-US" altLang="zh-CN" sz="1800" dirty="0"/>
              <a:t>origin</a:t>
            </a:r>
            <a:r>
              <a:rPr lang="zh-CN" altLang="en-US" sz="1800" dirty="0"/>
              <a:t>。其他的分支这里还没有用到不讲。</a:t>
            </a:r>
          </a:p>
          <a:p>
            <a:pPr marL="45720" indent="0">
              <a:buNone/>
            </a:pP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604" y="1031313"/>
            <a:ext cx="2070736" cy="141277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604" y="2444089"/>
            <a:ext cx="2070736" cy="71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9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1125860" y="1844824"/>
            <a:ext cx="4536504" cy="1728192"/>
          </a:xfrm>
        </p:spPr>
        <p:txBody>
          <a:bodyPr/>
          <a:lstStyle/>
          <a:p>
            <a:pPr marL="45720" indent="0">
              <a:buNone/>
            </a:pPr>
            <a:r>
              <a:rPr lang="en-US" altLang="zh-CN" sz="1800" dirty="0" err="1"/>
              <a:t>github</a:t>
            </a:r>
            <a:r>
              <a:rPr lang="en-US" altLang="zh-CN" sz="1800" dirty="0"/>
              <a:t> </a:t>
            </a:r>
            <a:r>
              <a:rPr lang="zh-CN" altLang="en-US" sz="1800" dirty="0"/>
              <a:t>上提交的流程如图所示，需要说明的是，因为主场的远程库在不停变动，所以组员在每次修改之前，需要先</a:t>
            </a:r>
            <a:r>
              <a:rPr lang="en-US" altLang="zh-CN" sz="1800" dirty="0"/>
              <a:t>merge</a:t>
            </a:r>
            <a:r>
              <a:rPr lang="zh-CN" altLang="en-US" sz="1800" dirty="0"/>
              <a:t>组长的远程分支到</a:t>
            </a:r>
            <a:r>
              <a:rPr lang="en-US" altLang="zh-CN" sz="1800" dirty="0"/>
              <a:t>master</a:t>
            </a:r>
            <a:r>
              <a:rPr lang="zh-CN" altLang="en-US" sz="1800" dirty="0"/>
              <a:t>，然后才能进行修改。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76" y="3552428"/>
            <a:ext cx="2070736" cy="141277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76" y="4965204"/>
            <a:ext cx="2070736" cy="71949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4.1 </a:t>
            </a:r>
            <a:r>
              <a:rPr lang="zh-CN" altLang="en-US" dirty="0"/>
              <a:t>远程库 </a:t>
            </a:r>
          </a:p>
        </p:txBody>
      </p:sp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420" y="954039"/>
            <a:ext cx="5464013" cy="48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8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zh-CN" altLang="en-US" dirty="0"/>
              <a:t>本地库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1191128" y="1794520"/>
            <a:ext cx="9780086" cy="1368152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zh-CN" altLang="en-US" sz="1800" dirty="0"/>
              <a:t>下面针对本地库作讲解。在本地库中，将你选择建立 </a:t>
            </a:r>
            <a:r>
              <a:rPr lang="en-US" altLang="zh-CN" sz="1800" dirty="0" err="1"/>
              <a:t>git</a:t>
            </a:r>
            <a:r>
              <a:rPr lang="en-US" altLang="zh-CN" sz="1800" dirty="0"/>
              <a:t> </a:t>
            </a:r>
            <a:r>
              <a:rPr lang="zh-CN" altLang="en-US" sz="1800" dirty="0"/>
              <a:t>的文件夹称 为工作区，</a:t>
            </a:r>
            <a:r>
              <a:rPr lang="en-US" altLang="zh-CN" sz="1800" dirty="0"/>
              <a:t>add </a:t>
            </a:r>
            <a:r>
              <a:rPr lang="zh-CN" altLang="en-US" sz="1800" dirty="0"/>
              <a:t>之后到暂存区，</a:t>
            </a:r>
            <a:r>
              <a:rPr lang="en-US" altLang="zh-CN" sz="1800" dirty="0"/>
              <a:t>commit </a:t>
            </a:r>
            <a:r>
              <a:rPr lang="zh-CN" altLang="en-US" sz="1800" dirty="0"/>
              <a:t>之后到 </a:t>
            </a:r>
            <a:r>
              <a:rPr lang="en-US" altLang="zh-CN" sz="1800" dirty="0"/>
              <a:t>master</a:t>
            </a:r>
            <a:r>
              <a:rPr lang="zh-CN" altLang="en-US" sz="1800" dirty="0"/>
              <a:t>（主分支）。</a:t>
            </a:r>
            <a:endParaRPr lang="en-US" altLang="zh-CN" sz="1800" dirty="0"/>
          </a:p>
          <a:p>
            <a:pPr marL="45720" indent="0">
              <a:buNone/>
            </a:pPr>
            <a:r>
              <a:rPr lang="en-US" altLang="zh-CN" sz="1800" dirty="0" err="1"/>
              <a:t>git</a:t>
            </a:r>
            <a:r>
              <a:rPr lang="en-US" altLang="zh-CN" sz="1800" dirty="0"/>
              <a:t> </a:t>
            </a:r>
            <a:r>
              <a:rPr lang="zh-CN" altLang="en-US" sz="1800" dirty="0"/>
              <a:t>本地的操作如图所示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497" y="3573016"/>
            <a:ext cx="2070736" cy="141277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00" y="4985792"/>
            <a:ext cx="2070736" cy="719493"/>
          </a:xfrm>
          <a:prstGeom prst="rect">
            <a:avLst/>
          </a:prstGeom>
        </p:spPr>
      </p:pic>
      <p:pic>
        <p:nvPicPr>
          <p:cNvPr id="2" name="图片 1" descr="屏幕剪辑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228" y="3162672"/>
            <a:ext cx="6469941" cy="268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3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0">
              <a:schemeClr val="bg1"/>
            </a:gs>
            <a:gs pos="42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Arial" panose="020B0604020202020204" pitchFamily="34" charset="0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zh-CN" altLang="en-US" dirty="0">
                <a:sym typeface="Arial" panose="020B0604020202020204" pitchFamily="34" charset="0"/>
              </a:rPr>
              <a:t>一、项目简介</a:t>
            </a:r>
            <a:endParaRPr lang="en-US" altLang="zh-CN" dirty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二、测量辅助系统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zh-CN" altLang="en-US" dirty="0">
                <a:sym typeface="Arial" panose="020B0604020202020204" pitchFamily="34" charset="0"/>
              </a:rPr>
              <a:t>三、等高线生成系统</a:t>
            </a:r>
            <a:endParaRPr lang="en-US" altLang="zh-CN" dirty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四、小组合作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74320" lvl="1" indent="0">
              <a:buNone/>
            </a:pPr>
            <a:r>
              <a:rPr lang="en-US" altLang="zh-CN" dirty="0">
                <a:sym typeface="Arial" panose="020B0604020202020204" pitchFamily="34" charset="0"/>
              </a:rPr>
              <a:t>4.1 </a:t>
            </a:r>
            <a:r>
              <a:rPr lang="zh-CN" altLang="en-US" dirty="0">
                <a:sym typeface="Arial" panose="020B0604020202020204" pitchFamily="34" charset="0"/>
              </a:rPr>
              <a:t>远程库</a:t>
            </a:r>
            <a:endParaRPr lang="en-US" altLang="zh-CN" dirty="0">
              <a:sym typeface="Arial" panose="020B0604020202020204" pitchFamily="34" charset="0"/>
            </a:endParaRPr>
          </a:p>
          <a:p>
            <a:pPr marL="274320" lvl="1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4.2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本地库</a:t>
            </a:r>
            <a:endParaRPr lang="en-US" altLang="zh-CN" dirty="0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95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197868" y="2348880"/>
            <a:ext cx="9753600" cy="1224136"/>
          </a:xfrm>
        </p:spPr>
        <p:txBody>
          <a:bodyPr rtlCol="0">
            <a:normAutofit/>
          </a:bodyPr>
          <a:lstStyle/>
          <a:p>
            <a:pPr algn="ctr" rtl="0"/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谢谢</a:t>
            </a:r>
            <a:r>
              <a:rPr lang="zh-CN" altLang="en-US" dirty="0">
                <a:sym typeface="Arial" panose="020B0604020202020204" pitchFamily="34" charset="0"/>
              </a:rPr>
              <a:t>！</a:t>
            </a:r>
            <a:endParaRPr lang="zh-CN" altLang="en-US" sz="7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87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20820" y="548680"/>
            <a:ext cx="9753600" cy="691480"/>
          </a:xfrm>
        </p:spPr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一、项目简介</a:t>
            </a:r>
          </a:p>
        </p:txBody>
      </p:sp>
      <p:sp>
        <p:nvSpPr>
          <p:cNvPr id="2" name="内容占位符 1"/>
          <p:cNvSpPr>
            <a:spLocks noGrp="1"/>
          </p:cNvSpPr>
          <p:nvPr>
            <p:ph sz="half" idx="1"/>
          </p:nvPr>
        </p:nvSpPr>
        <p:spPr>
          <a:xfrm>
            <a:off x="1147973" y="1412776"/>
            <a:ext cx="9826447" cy="1512168"/>
          </a:xfrm>
        </p:spPr>
        <p:txBody>
          <a:bodyPr rtlCol="0">
            <a:normAutofit/>
          </a:bodyPr>
          <a:lstStyle/>
          <a:p>
            <a:pPr marL="45720" indent="0">
              <a:lnSpc>
                <a:spcPct val="100000"/>
              </a:lnSpc>
              <a:buNone/>
            </a:pPr>
            <a:r>
              <a:rPr lang="zh-CN" altLang="en-US" sz="2000" dirty="0">
                <a:sym typeface="Arial" panose="020B0604020202020204" pitchFamily="34" charset="0"/>
              </a:rPr>
              <a:t>本项目的名称是“测量全生命周期支持系统”</a:t>
            </a:r>
            <a:r>
              <a:rPr lang="en-US" altLang="zh-CN" sz="2000" dirty="0">
                <a:sym typeface="Arial" panose="020B0604020202020204" pitchFamily="34" charset="0"/>
              </a:rPr>
              <a:t>,</a:t>
            </a:r>
            <a:r>
              <a:rPr lang="zh-CN" altLang="en-US" sz="2000" dirty="0">
                <a:sym typeface="Arial" panose="020B0604020202020204" pitchFamily="34" charset="0"/>
              </a:rPr>
              <a:t>使用 </a:t>
            </a:r>
            <a:r>
              <a:rPr lang="en-US" altLang="zh-CN" sz="2000" b="1" dirty="0">
                <a:sym typeface="Arial" panose="020B0604020202020204" pitchFamily="34" charset="0"/>
              </a:rPr>
              <a:t>vs2010+arcEngine10.1</a:t>
            </a:r>
            <a:r>
              <a:rPr lang="en-US" altLang="zh-CN" sz="2000" dirty="0">
                <a:sym typeface="Arial" panose="020B0604020202020204" pitchFamily="34" charset="0"/>
              </a:rPr>
              <a:t> </a:t>
            </a:r>
            <a:r>
              <a:rPr lang="zh-CN" altLang="en-US" sz="2000" dirty="0">
                <a:sym typeface="Arial" panose="020B0604020202020204" pitchFamily="34" charset="0"/>
              </a:rPr>
              <a:t>开发，分为两个部分：一部分进行</a:t>
            </a:r>
            <a:r>
              <a:rPr lang="zh-CN" altLang="en-US" dirty="0">
                <a:sym typeface="Arial" panose="020B0604020202020204" pitchFamily="34" charset="0"/>
              </a:rPr>
              <a:t>辅助测量</a:t>
            </a:r>
            <a:r>
              <a:rPr lang="zh-CN" altLang="en-US" sz="2000" dirty="0">
                <a:sym typeface="Arial" panose="020B0604020202020204" pitchFamily="34" charset="0"/>
              </a:rPr>
              <a:t>，是为测量辅助系统；另一部分</a:t>
            </a:r>
            <a:r>
              <a:rPr lang="zh-CN" altLang="en-US" dirty="0">
                <a:sym typeface="Arial" panose="020B0604020202020204" pitchFamily="34" charset="0"/>
              </a:rPr>
              <a:t>生成等高线</a:t>
            </a:r>
            <a:r>
              <a:rPr lang="zh-CN" altLang="en-US" sz="2000" dirty="0">
                <a:sym typeface="Arial" panose="020B0604020202020204" pitchFamily="34" charset="0"/>
              </a:rPr>
              <a:t>。 </a:t>
            </a:r>
            <a:endParaRPr lang="en-US" altLang="zh-CN" sz="2000" dirty="0">
              <a:sym typeface="Arial" panose="020B0604020202020204" pitchFamily="34" charset="0"/>
            </a:endParaRPr>
          </a:p>
        </p:txBody>
      </p:sp>
      <p:sp>
        <p:nvSpPr>
          <p:cNvPr id="4" name="标题 2"/>
          <p:cNvSpPr txBox="1">
            <a:spLocks/>
          </p:cNvSpPr>
          <p:nvPr/>
        </p:nvSpPr>
        <p:spPr>
          <a:xfrm>
            <a:off x="909836" y="2478088"/>
            <a:ext cx="9753600" cy="61947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  </a:t>
            </a:r>
            <a:r>
              <a:rPr lang="zh-CN" altLang="en-US" sz="2800" dirty="0">
                <a:sym typeface="Arial" panose="020B0604020202020204" pitchFamily="34" charset="0"/>
              </a:rPr>
              <a:t>项目背景</a:t>
            </a:r>
          </a:p>
        </p:txBody>
      </p:sp>
      <p:sp>
        <p:nvSpPr>
          <p:cNvPr id="5" name="内容占位符 1"/>
          <p:cNvSpPr>
            <a:spLocks noGrp="1"/>
          </p:cNvSpPr>
          <p:nvPr>
            <p:ph sz="half" idx="1"/>
          </p:nvPr>
        </p:nvSpPr>
        <p:spPr>
          <a:xfrm>
            <a:off x="1147972" y="3284984"/>
            <a:ext cx="9826447" cy="1296144"/>
          </a:xfrm>
        </p:spPr>
        <p:txBody>
          <a:bodyPr rtlCol="0">
            <a:normAutofit/>
          </a:bodyPr>
          <a:lstStyle/>
          <a:p>
            <a:pPr marL="45720" indent="0">
              <a:lnSpc>
                <a:spcPct val="100000"/>
              </a:lnSpc>
              <a:buNone/>
            </a:pPr>
            <a:r>
              <a:rPr lang="zh-CN" altLang="en-US" sz="2000" dirty="0">
                <a:sym typeface="Arial" panose="020B0604020202020204" pitchFamily="34" charset="0"/>
              </a:rPr>
              <a:t>测量实习中，我们常常为找不到控制点和输入新的控制点而烦恼，也为后面建立等高线的繁琐操作而苦恼不已，为了解决  测量实习中的问题，开发了本系统，将测量过程中的各种操作用 </a:t>
            </a:r>
            <a:r>
              <a:rPr lang="en-US" altLang="zh-CN" sz="2000" dirty="0" err="1">
                <a:sym typeface="Arial" panose="020B0604020202020204" pitchFamily="34" charset="0"/>
              </a:rPr>
              <a:t>ArcEngine</a:t>
            </a:r>
            <a:r>
              <a:rPr lang="en-US" altLang="zh-CN" sz="2000" dirty="0">
                <a:sym typeface="Arial" panose="020B0604020202020204" pitchFamily="34" charset="0"/>
              </a:rPr>
              <a:t> </a:t>
            </a:r>
            <a:r>
              <a:rPr lang="zh-CN" altLang="en-US" sz="2000" dirty="0">
                <a:sym typeface="Arial" panose="020B0604020202020204" pitchFamily="34" charset="0"/>
              </a:rPr>
              <a:t>开发解决，使测量过程更加简单流畅。</a:t>
            </a:r>
            <a:endParaRPr lang="en-US" altLang="zh-CN" sz="2000" dirty="0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26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7868" y="908720"/>
            <a:ext cx="9753600" cy="547464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cs typeface="+mn-cs"/>
              </a:rPr>
              <a:t>本项目有三个窗体，主窗体</a:t>
            </a:r>
            <a:r>
              <a:rPr lang="en-US" altLang="zh-CN" sz="2400" dirty="0">
                <a:solidFill>
                  <a:schemeClr val="tx1"/>
                </a:solidFill>
                <a:cs typeface="+mn-cs"/>
              </a:rPr>
              <a:t>FORM1</a:t>
            </a:r>
            <a:r>
              <a:rPr lang="zh-CN" altLang="en-US" sz="2400" dirty="0">
                <a:solidFill>
                  <a:schemeClr val="tx1"/>
                </a:solidFill>
                <a:cs typeface="+mn-cs"/>
              </a:rPr>
              <a:t>如图</a:t>
            </a:r>
          </a:p>
        </p:txBody>
      </p:sp>
      <p:pic>
        <p:nvPicPr>
          <p:cNvPr id="5" name="图片 4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1844824"/>
            <a:ext cx="5904656" cy="383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89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7249" y="404664"/>
            <a:ext cx="9753600" cy="547464"/>
          </a:xfrm>
        </p:spPr>
        <p:txBody>
          <a:bodyPr>
            <a:norm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第二个窗体</a:t>
            </a:r>
            <a:r>
              <a:rPr lang="en-US" altLang="zh-CN" sz="2200" dirty="0" err="1">
                <a:solidFill>
                  <a:schemeClr val="tx1"/>
                </a:solidFill>
                <a:cs typeface="+mn-cs"/>
              </a:rPr>
              <a:t>FormSurvey</a:t>
            </a:r>
            <a:r>
              <a:rPr lang="en-US" altLang="zh-CN" sz="2200" dirty="0">
                <a:solidFill>
                  <a:schemeClr val="tx1"/>
                </a:solidFill>
                <a:cs typeface="+mn-cs"/>
              </a:rPr>
              <a:t>, </a:t>
            </a: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辅助有关测量行为的进行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1124744"/>
            <a:ext cx="7752294" cy="53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7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7249" y="404664"/>
            <a:ext cx="9753600" cy="547464"/>
          </a:xfrm>
        </p:spPr>
        <p:txBody>
          <a:bodyPr>
            <a:norm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第三个窗体是 </a:t>
            </a:r>
            <a:r>
              <a:rPr lang="en-US" altLang="zh-CN" sz="2200" dirty="0" err="1">
                <a:solidFill>
                  <a:schemeClr val="tx1"/>
                </a:solidFill>
                <a:cs typeface="+mn-cs"/>
              </a:rPr>
              <a:t>FormCoutour</a:t>
            </a:r>
            <a:r>
              <a:rPr lang="en-US" altLang="zh-CN" sz="2200" dirty="0">
                <a:solidFill>
                  <a:schemeClr val="tx1"/>
                </a:solidFill>
                <a:cs typeface="+mn-cs"/>
              </a:rPr>
              <a:t>, </a:t>
            </a: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进行有关等高线的绘制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876" y="1196752"/>
            <a:ext cx="5885275" cy="4375818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1275229" y="5733256"/>
            <a:ext cx="9753600" cy="5474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此外还有</a:t>
            </a:r>
            <a:r>
              <a:rPr lang="en-US" altLang="zh-CN" sz="2200" dirty="0" err="1">
                <a:solidFill>
                  <a:schemeClr val="tx1"/>
                </a:solidFill>
                <a:cs typeface="+mn-cs"/>
              </a:rPr>
              <a:t>FormDistance,AddControlPoint</a:t>
            </a: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等对话框。</a:t>
            </a:r>
          </a:p>
        </p:txBody>
      </p:sp>
    </p:spTree>
    <p:extLst>
      <p:ext uri="{BB962C8B-B14F-4D97-AF65-F5344CB8AC3E}">
        <p14:creationId xmlns:p14="http://schemas.microsoft.com/office/powerpoint/2010/main" val="353943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3852" y="260648"/>
            <a:ext cx="9753600" cy="965522"/>
          </a:xfrm>
        </p:spPr>
        <p:txBody>
          <a:bodyPr/>
          <a:lstStyle/>
          <a:p>
            <a:r>
              <a:rPr lang="zh-CN" altLang="en-US" dirty="0"/>
              <a:t>二、测量辅助系统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197868" y="1260559"/>
            <a:ext cx="9753600" cy="1088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测量辅助系统实现了如下特色功能 ：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鹰眼功能。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zh-CN" altLang="en-US" sz="100" dirty="0">
                <a:solidFill>
                  <a:schemeClr val="tx1"/>
                </a:solidFill>
                <a:cs typeface="+mn-cs"/>
              </a:rPr>
              <a:t>大师傅但是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CN" sz="100" dirty="0">
                <a:solidFill>
                  <a:schemeClr val="tx1"/>
                </a:solidFill>
                <a:cs typeface="+mn-cs"/>
              </a:rPr>
              <a:t>  </a:t>
            </a:r>
            <a:r>
              <a:rPr lang="zh-CN" altLang="en-US" sz="100" dirty="0">
                <a:solidFill>
                  <a:schemeClr val="tx1"/>
                </a:solidFill>
                <a:cs typeface="+mn-cs"/>
              </a:rPr>
              <a:t> 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marL="914400" lvl="1" indent="-457200">
              <a:buFont typeface="+mj-lt"/>
              <a:buAutoNum type="arabicPeriod"/>
            </a:pPr>
            <a:endParaRPr lang="en-US" altLang="zh-CN" sz="100" dirty="0">
              <a:solidFill>
                <a:schemeClr val="tx1"/>
              </a:solidFill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8164" y="2383269"/>
            <a:ext cx="8588696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/>
              <a:t>利用 </a:t>
            </a:r>
            <a:r>
              <a:rPr lang="en-US" altLang="zh-CN" sz="2000" dirty="0"/>
              <a:t>axMapControl1 </a:t>
            </a:r>
            <a:r>
              <a:rPr lang="zh-CN" altLang="en-US" sz="2000" dirty="0"/>
              <a:t>的 </a:t>
            </a:r>
            <a:r>
              <a:rPr lang="en-US" altLang="zh-CN" sz="2000" dirty="0" err="1"/>
              <a:t>OnExtentUpdated</a:t>
            </a:r>
            <a:r>
              <a:rPr lang="en-US" altLang="zh-CN" sz="2000" dirty="0"/>
              <a:t> </a:t>
            </a:r>
            <a:r>
              <a:rPr lang="zh-CN" altLang="en-US" sz="2000" dirty="0"/>
              <a:t>事件，当主视图范围改变时，鹰眼视图主视图在鹰眼视图中的范围同时改变。利用</a:t>
            </a:r>
            <a:r>
              <a:rPr lang="en-US" altLang="zh-CN" sz="2000" dirty="0"/>
              <a:t>axMapControl2 </a:t>
            </a:r>
            <a:r>
              <a:rPr lang="zh-CN" altLang="en-US" sz="2000" dirty="0"/>
              <a:t>的 </a:t>
            </a:r>
            <a:r>
              <a:rPr lang="en-US" altLang="zh-CN" sz="2000" dirty="0" err="1"/>
              <a:t>OnMouseDown</a:t>
            </a:r>
            <a:r>
              <a:rPr lang="en-US" altLang="zh-CN" sz="2000" dirty="0"/>
              <a:t> </a:t>
            </a:r>
            <a:r>
              <a:rPr lang="zh-CN" altLang="en-US" sz="2000" dirty="0"/>
              <a:t>事件，当鼠标在鹰眼视图中点击时，</a:t>
            </a:r>
            <a:r>
              <a:rPr lang="en-US" altLang="zh-CN" sz="2000" dirty="0"/>
              <a:t>axMapControl1 </a:t>
            </a:r>
            <a:r>
              <a:rPr lang="zh-CN" altLang="en-US" sz="2000" dirty="0"/>
              <a:t>的范围同时改变。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97868" y="3789040"/>
            <a:ext cx="3816424" cy="3970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鼠标拖动移动图层功能。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38164" y="4293096"/>
            <a:ext cx="8588696" cy="923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/>
              <a:t>利用 </a:t>
            </a:r>
            <a:r>
              <a:rPr lang="en-US" altLang="zh-CN" sz="2000" dirty="0"/>
              <a:t>axTOCControl1 </a:t>
            </a:r>
            <a:r>
              <a:rPr lang="zh-CN" altLang="en-US" sz="2000" dirty="0"/>
              <a:t>的 </a:t>
            </a:r>
            <a:r>
              <a:rPr lang="en-US" altLang="zh-CN" sz="2000" dirty="0" err="1"/>
              <a:t>OnMouseDown</a:t>
            </a:r>
            <a:r>
              <a:rPr lang="en-US" altLang="zh-CN" sz="2000" dirty="0"/>
              <a:t> </a:t>
            </a:r>
            <a:r>
              <a:rPr lang="zh-CN" altLang="en-US" sz="2000" dirty="0"/>
              <a:t>事件和它的 </a:t>
            </a:r>
            <a:r>
              <a:rPr lang="en-US" altLang="zh-CN" sz="2000" dirty="0" err="1"/>
              <a:t>HitTest</a:t>
            </a:r>
            <a:r>
              <a:rPr lang="en-US" altLang="zh-CN" sz="2000" dirty="0"/>
              <a:t> </a:t>
            </a:r>
            <a:r>
              <a:rPr lang="zh-CN" altLang="en-US" sz="2000" dirty="0"/>
              <a:t>方法， 记录将要移动的图层，利用 </a:t>
            </a:r>
            <a:r>
              <a:rPr lang="en-US" altLang="zh-CN" sz="2000" dirty="0" err="1"/>
              <a:t>OnMouseUp</a:t>
            </a:r>
            <a:r>
              <a:rPr lang="en-US" altLang="zh-CN" sz="2000" dirty="0"/>
              <a:t> </a:t>
            </a:r>
            <a:r>
              <a:rPr lang="zh-CN" altLang="en-US" sz="2000" dirty="0"/>
              <a:t>事件和 </a:t>
            </a:r>
            <a:r>
              <a:rPr lang="en-US" altLang="zh-CN" sz="2000" dirty="0" err="1"/>
              <a:t>IMap</a:t>
            </a:r>
            <a:r>
              <a:rPr lang="en-US" altLang="zh-CN" sz="2000" dirty="0"/>
              <a:t> </a:t>
            </a:r>
            <a:r>
              <a:rPr lang="zh-CN" altLang="en-US" sz="2000" dirty="0"/>
              <a:t>的 </a:t>
            </a:r>
            <a:r>
              <a:rPr lang="en-US" altLang="zh-CN" sz="2000" dirty="0" err="1"/>
              <a:t>MoveLayer</a:t>
            </a:r>
            <a:r>
              <a:rPr lang="en-US" altLang="zh-CN" sz="2000" dirty="0"/>
              <a:t> </a:t>
            </a:r>
            <a:r>
              <a:rPr lang="zh-CN" altLang="en-US" sz="2000" dirty="0"/>
              <a:t>方法，将其移到所属的位置。</a:t>
            </a:r>
          </a:p>
        </p:txBody>
      </p:sp>
    </p:spTree>
    <p:extLst>
      <p:ext uri="{BB962C8B-B14F-4D97-AF65-F5344CB8AC3E}">
        <p14:creationId xmlns:p14="http://schemas.microsoft.com/office/powerpoint/2010/main" val="250800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3852" y="260648"/>
            <a:ext cx="9753600" cy="965522"/>
          </a:xfrm>
        </p:spPr>
        <p:txBody>
          <a:bodyPr/>
          <a:lstStyle/>
          <a:p>
            <a:r>
              <a:rPr lang="zh-CN" altLang="en-US" dirty="0"/>
              <a:t>测量辅助系统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197868" y="1260559"/>
            <a:ext cx="9753600" cy="1088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测量辅助系统实现了如下特色功能 ：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r>
              <a:rPr lang="en-US" altLang="zh-CN" sz="2200" dirty="0">
                <a:solidFill>
                  <a:schemeClr val="tx1"/>
                </a:solidFill>
                <a:cs typeface="+mn-cs"/>
              </a:rPr>
              <a:t>3. </a:t>
            </a: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输入坐标的方式添加控制点。 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zh-CN" altLang="en-US" sz="100" dirty="0">
                <a:solidFill>
                  <a:schemeClr val="tx1"/>
                </a:solidFill>
                <a:cs typeface="+mn-cs"/>
              </a:rPr>
              <a:t>大师傅但是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CN" sz="100" dirty="0">
                <a:solidFill>
                  <a:schemeClr val="tx1"/>
                </a:solidFill>
                <a:cs typeface="+mn-cs"/>
              </a:rPr>
              <a:t>  </a:t>
            </a:r>
            <a:r>
              <a:rPr lang="zh-CN" altLang="en-US" sz="100" dirty="0">
                <a:solidFill>
                  <a:schemeClr val="tx1"/>
                </a:solidFill>
                <a:cs typeface="+mn-cs"/>
              </a:rPr>
              <a:t> 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marL="914400" lvl="1" indent="-457200">
              <a:buFont typeface="+mj-lt"/>
              <a:buAutoNum type="arabicPeriod"/>
            </a:pPr>
            <a:endParaRPr lang="en-US" altLang="zh-CN" sz="100" dirty="0">
              <a:solidFill>
                <a:schemeClr val="tx1"/>
              </a:solidFill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8164" y="2383269"/>
            <a:ext cx="8588696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/>
              <a:t>单击该选项时，将弹出对话框以输入坐标，单击确定时，将该坐标保存在类 </a:t>
            </a:r>
            <a:r>
              <a:rPr lang="en-US" altLang="zh-CN" sz="2000" dirty="0" err="1"/>
              <a:t>GlobalData</a:t>
            </a:r>
            <a:r>
              <a:rPr lang="en-US" altLang="zh-CN" sz="2000" dirty="0"/>
              <a:t> </a:t>
            </a:r>
            <a:r>
              <a:rPr lang="zh-CN" altLang="en-US" sz="2000" dirty="0"/>
              <a:t>的公有静态变量中，找到点图层并添 加。 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97868" y="3789040"/>
            <a:ext cx="10225136" cy="3970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拉框选择测区范围，显示测区边界，并将测区范围内的控制点高亮显示。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38164" y="4293096"/>
            <a:ext cx="8588696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/>
              <a:t>单击该选项时，将 </a:t>
            </a:r>
            <a:r>
              <a:rPr lang="en-US" altLang="zh-CN" sz="2000" dirty="0"/>
              <a:t>bool </a:t>
            </a:r>
            <a:r>
              <a:rPr lang="zh-CN" altLang="en-US" sz="2000" dirty="0"/>
              <a:t>变量 </a:t>
            </a:r>
            <a:r>
              <a:rPr lang="en-US" altLang="zh-CN" sz="2000" dirty="0" err="1"/>
              <a:t>flagSelectFeature</a:t>
            </a:r>
            <a:r>
              <a:rPr lang="en-US" altLang="zh-CN" sz="2000" dirty="0"/>
              <a:t> </a:t>
            </a:r>
            <a:r>
              <a:rPr lang="zh-CN" altLang="en-US" sz="2000" dirty="0"/>
              <a:t>置为 </a:t>
            </a:r>
            <a:r>
              <a:rPr lang="en-US" altLang="zh-CN" sz="2000" dirty="0"/>
              <a:t>Checked, </a:t>
            </a:r>
            <a:r>
              <a:rPr lang="zh-CN" altLang="en-US" sz="2000" dirty="0"/>
              <a:t>利用 </a:t>
            </a:r>
            <a:r>
              <a:rPr lang="en-US" altLang="zh-CN" sz="2000" dirty="0"/>
              <a:t>axMapControl1 </a:t>
            </a:r>
            <a:r>
              <a:rPr lang="zh-CN" altLang="en-US" sz="2000" dirty="0"/>
              <a:t>的 </a:t>
            </a:r>
            <a:r>
              <a:rPr lang="en-US" altLang="zh-CN" sz="2000" dirty="0" err="1"/>
              <a:t>OnMouseDown</a:t>
            </a:r>
            <a:r>
              <a:rPr lang="en-US" altLang="zh-CN" sz="2000" dirty="0"/>
              <a:t> </a:t>
            </a:r>
            <a:r>
              <a:rPr lang="zh-CN" altLang="en-US" sz="2000" dirty="0"/>
              <a:t>事件和 </a:t>
            </a:r>
            <a:r>
              <a:rPr lang="en-US" altLang="zh-CN" sz="2000" dirty="0" err="1"/>
              <a:t>TrackRectangle</a:t>
            </a:r>
            <a:r>
              <a:rPr lang="en-US" altLang="zh-CN" sz="2000" dirty="0"/>
              <a:t>() </a:t>
            </a:r>
            <a:r>
              <a:rPr lang="zh-CN" altLang="en-US" sz="2000" dirty="0"/>
              <a:t>方法， 记录该选框的四个角点坐标，创建一条 </a:t>
            </a:r>
            <a:r>
              <a:rPr lang="en-US" altLang="zh-CN" sz="2000" dirty="0"/>
              <a:t>Polyline </a:t>
            </a:r>
            <a:r>
              <a:rPr lang="zh-CN" altLang="en-US" sz="2000" dirty="0"/>
              <a:t>加入 </a:t>
            </a:r>
            <a:r>
              <a:rPr lang="en-US" altLang="zh-CN" sz="2000" dirty="0"/>
              <a:t>axMapControl1 </a:t>
            </a:r>
            <a:r>
              <a:rPr lang="zh-CN" altLang="en-US" sz="2000" dirty="0"/>
              <a:t>的图形容器中。 </a:t>
            </a:r>
          </a:p>
        </p:txBody>
      </p:sp>
    </p:spTree>
    <p:extLst>
      <p:ext uri="{BB962C8B-B14F-4D97-AF65-F5344CB8AC3E}">
        <p14:creationId xmlns:p14="http://schemas.microsoft.com/office/powerpoint/2010/main" val="178657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3852" y="260648"/>
            <a:ext cx="9753600" cy="965522"/>
          </a:xfrm>
        </p:spPr>
        <p:txBody>
          <a:bodyPr/>
          <a:lstStyle/>
          <a:p>
            <a:r>
              <a:rPr lang="zh-CN" altLang="en-US" dirty="0"/>
              <a:t>测量辅助系统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197868" y="1260559"/>
            <a:ext cx="10729192" cy="1088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2200" dirty="0">
                <a:solidFill>
                  <a:schemeClr val="tx1"/>
                </a:solidFill>
                <a:cs typeface="+mn-cs"/>
              </a:rPr>
              <a:t>测量辅助系统实现了如下特色功能 ：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r>
              <a:rPr lang="en-US" altLang="zh-CN" sz="2200" dirty="0">
                <a:solidFill>
                  <a:schemeClr val="tx1"/>
                </a:solidFill>
                <a:cs typeface="+mn-cs"/>
              </a:rPr>
              <a:t>5. </a:t>
            </a:r>
            <a:r>
              <a:rPr lang="zh-CN" altLang="en-US" sz="2200" dirty="0">
                <a:solidFill>
                  <a:schemeClr val="tx1"/>
                </a:solidFill>
                <a:cs typeface="+mn-cs"/>
              </a:rPr>
              <a:t>选择测站所在的控制点、输入测距，在考虑遮蔽和测距的前提下给出可用的后视点。</a:t>
            </a:r>
            <a:endParaRPr lang="en-US" altLang="zh-CN" sz="22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zh-CN" altLang="en-US" sz="100" dirty="0">
                <a:solidFill>
                  <a:schemeClr val="tx1"/>
                </a:solidFill>
                <a:cs typeface="+mn-cs"/>
              </a:rPr>
              <a:t>大师傅但是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r>
              <a:rPr lang="en-US" altLang="zh-CN" sz="100" dirty="0">
                <a:solidFill>
                  <a:schemeClr val="tx1"/>
                </a:solidFill>
                <a:cs typeface="+mn-cs"/>
              </a:rPr>
              <a:t>  </a:t>
            </a:r>
            <a:r>
              <a:rPr lang="zh-CN" altLang="en-US" sz="100" dirty="0">
                <a:solidFill>
                  <a:schemeClr val="tx1"/>
                </a:solidFill>
                <a:cs typeface="+mn-cs"/>
              </a:rPr>
              <a:t> </a:t>
            </a:r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lvl="1"/>
            <a:endParaRPr lang="en-US" altLang="zh-CN" sz="100" dirty="0">
              <a:solidFill>
                <a:schemeClr val="tx1"/>
              </a:solidFill>
              <a:cs typeface="+mn-cs"/>
            </a:endParaRPr>
          </a:p>
          <a:p>
            <a:pPr marL="914400" lvl="1" indent="-457200">
              <a:buFont typeface="+mj-lt"/>
              <a:buAutoNum type="arabicPeriod"/>
            </a:pPr>
            <a:endParaRPr lang="en-US" altLang="zh-CN" sz="100" dirty="0">
              <a:solidFill>
                <a:schemeClr val="tx1"/>
              </a:solidFill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8164" y="2383269"/>
            <a:ext cx="8588696" cy="1754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000" dirty="0"/>
              <a:t>1.</a:t>
            </a:r>
            <a:r>
              <a:rPr lang="zh-CN" altLang="en-US" sz="2000" dirty="0"/>
              <a:t>点击输入仪器测量选项输入仪器测程；</a:t>
            </a:r>
            <a:endParaRPr lang="en-US" altLang="zh-CN" sz="2000" dirty="0"/>
          </a:p>
          <a:p>
            <a:pPr>
              <a:lnSpc>
                <a:spcPct val="90000"/>
              </a:lnSpc>
            </a:pPr>
            <a:r>
              <a:rPr lang="en-US" altLang="zh-CN" sz="2000" dirty="0"/>
              <a:t>2. </a:t>
            </a:r>
            <a:r>
              <a:rPr lang="zh-CN" altLang="en-US" sz="2000" dirty="0"/>
              <a:t>以该测程为半径生 成一个缓冲区；</a:t>
            </a:r>
            <a:endParaRPr lang="en-US" altLang="zh-CN" sz="2000" dirty="0"/>
          </a:p>
          <a:p>
            <a:pPr>
              <a:lnSpc>
                <a:spcPct val="90000"/>
              </a:lnSpc>
            </a:pPr>
            <a:r>
              <a:rPr lang="en-US" altLang="zh-CN" sz="2000" dirty="0"/>
              <a:t>3. </a:t>
            </a:r>
            <a:r>
              <a:rPr lang="zh-CN" altLang="en-US" sz="2000" dirty="0"/>
              <a:t>选取该缓冲区内的控制点和建筑物；</a:t>
            </a:r>
            <a:endParaRPr lang="en-US" altLang="zh-CN" sz="2000" dirty="0"/>
          </a:p>
          <a:p>
            <a:pPr>
              <a:lnSpc>
                <a:spcPct val="90000"/>
              </a:lnSpc>
            </a:pPr>
            <a:r>
              <a:rPr lang="en-US" altLang="zh-CN" sz="2000" dirty="0"/>
              <a:t>4. </a:t>
            </a:r>
            <a:r>
              <a:rPr lang="zh-CN" altLang="en-US" sz="2000" dirty="0"/>
              <a:t>对每个除测 站所在控制点之外的控制点和测站点生成一条 </a:t>
            </a:r>
            <a:r>
              <a:rPr lang="en-US" altLang="zh-CN" sz="2000" dirty="0"/>
              <a:t>polyline</a:t>
            </a:r>
            <a:r>
              <a:rPr lang="zh-CN" altLang="en-US" sz="2000" dirty="0"/>
              <a:t>，与每个建筑物求交，若该 </a:t>
            </a:r>
            <a:r>
              <a:rPr lang="en-US" altLang="zh-CN" sz="2000" dirty="0"/>
              <a:t>polyline </a:t>
            </a:r>
            <a:r>
              <a:rPr lang="zh-CN" altLang="en-US" sz="2000" dirty="0"/>
              <a:t>与所有建筑都不相交，则选择该控制点为后视点。 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97868" y="4190330"/>
            <a:ext cx="10225136" cy="3970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200" cap="all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选中测站所在的控制点，给出测区范围。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38164" y="4640097"/>
            <a:ext cx="858869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/>
              <a:t>选中测站所在控制点，以测程为半径并显示。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81844" y="5301208"/>
            <a:ext cx="10225136" cy="923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此外，单击图层时，可以将属性表显示在下方的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dataGridView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中，在 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TOCControl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中右键单击，会弹出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menuStrip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，将图层上移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下移或删除。还  可以在选项中添加控制点，删除控制点和（随机）修改控制点符号。</a:t>
            </a:r>
          </a:p>
        </p:txBody>
      </p:sp>
    </p:spTree>
    <p:extLst>
      <p:ext uri="{BB962C8B-B14F-4D97-AF65-F5344CB8AC3E}">
        <p14:creationId xmlns:p14="http://schemas.microsoft.com/office/powerpoint/2010/main" val="193236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世界国家/地区报告演示文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/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lnSpc>
            <a:spcPct val="90000"/>
          </a:lnSpc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6308879_TF03460629" id="{B01E37B1-DE1B-4102-97F6-767A007C6536}" vid="{9B78F120-ECC2-4B25-9B70-9A18F8E9FC1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世界国家地区报告演示文稿</Template>
  <TotalTime>416</TotalTime>
  <Words>1233</Words>
  <Application>Microsoft Office PowerPoint</Application>
  <PresentationFormat>自定义</PresentationFormat>
  <Paragraphs>126</Paragraphs>
  <Slides>20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宋体</vt:lpstr>
      <vt:lpstr>微软雅黑</vt:lpstr>
      <vt:lpstr>Arial</vt:lpstr>
      <vt:lpstr>Century Gothic</vt:lpstr>
      <vt:lpstr>世界国家/地区报告演示文稿</vt:lpstr>
      <vt:lpstr>测量实习全生命周期支持系统 同济大学测绘与地理信息学院</vt:lpstr>
      <vt:lpstr>Contents</vt:lpstr>
      <vt:lpstr>一、项目简介</vt:lpstr>
      <vt:lpstr>本项目有三个窗体，主窗体FORM1如图</vt:lpstr>
      <vt:lpstr>第二个窗体FormSurvey, 辅助有关测量行为的进行</vt:lpstr>
      <vt:lpstr>第三个窗体是 FormCoutour, 进行有关等高线的绘制</vt:lpstr>
      <vt:lpstr>二、测量辅助系统</vt:lpstr>
      <vt:lpstr>测量辅助系统</vt:lpstr>
      <vt:lpstr>测量辅助系统</vt:lpstr>
      <vt:lpstr>PowerPoint 演示文稿</vt:lpstr>
      <vt:lpstr>三、等高线生成系统</vt:lpstr>
      <vt:lpstr>读取初始.PNT文件</vt:lpstr>
      <vt:lpstr>读取初始.PNT文件</vt:lpstr>
      <vt:lpstr>建立TIN</vt:lpstr>
      <vt:lpstr>生成等高线</vt:lpstr>
      <vt:lpstr>估算测区面积</vt:lpstr>
      <vt:lpstr>四、小组合作</vt:lpstr>
      <vt:lpstr>4.1 远程库 </vt:lpstr>
      <vt:lpstr>4.2 本地库 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GIS课程设计实验报告 同济大学测绘与地理信息学院</dc:title>
  <dc:creator>Windows 用户</dc:creator>
  <cp:lastModifiedBy>yu zhouwei</cp:lastModifiedBy>
  <cp:revision>29</cp:revision>
  <dcterms:created xsi:type="dcterms:W3CDTF">2018-06-23T05:40:19Z</dcterms:created>
  <dcterms:modified xsi:type="dcterms:W3CDTF">2018-06-26T01:29:35Z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74068500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